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8" r:id="rId5"/>
  </p:sldIdLst>
  <p:sldSz cx="21388388" cy="30275213"/>
  <p:notesSz cx="6858000" cy="9144000"/>
  <p:defaultTextStyle>
    <a:defPPr>
      <a:defRPr lang="pt-BR"/>
    </a:defPPr>
    <a:lvl1pPr marL="0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1pPr>
    <a:lvl2pPr marL="1421618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2pPr>
    <a:lvl3pPr marL="2843235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3pPr>
    <a:lvl4pPr marL="4264853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4pPr>
    <a:lvl5pPr marL="5686471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5pPr>
    <a:lvl6pPr marL="7108088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6pPr>
    <a:lvl7pPr marL="8529706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7pPr>
    <a:lvl8pPr marL="9951324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8pPr>
    <a:lvl9pPr marL="11372941" algn="l" defTabSz="2843235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6">
          <p15:clr>
            <a:srgbClr val="A4A3A4"/>
          </p15:clr>
        </p15:guide>
        <p15:guide id="2" pos="67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1F63"/>
    <a:srgbClr val="8C2063"/>
    <a:srgbClr val="911F63"/>
    <a:srgbClr val="DE1D6F"/>
    <a:srgbClr val="291C58"/>
    <a:srgbClr val="100B23"/>
    <a:srgbClr val="1D14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E152C1-53DB-A34D-7438-B30A4CA00875}" v="2" dt="2023-10-26T21:32:05.167"/>
    <p1510:client id="{59E10907-524C-4BFC-A0E9-6B12F7B8D41F}" vWet="4" dt="2023-10-06T20:23:45.817"/>
    <p1510:client id="{BBE80789-1463-EE6B-D79C-39B84838448D}" v="112" dt="2023-10-06T20:42:37.383"/>
    <p1510:client id="{9B80FCBF-98E2-1C88-68B2-223704010194}" v="116" dt="2023-10-06T20:24:32.7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29" y="-878"/>
      </p:cViewPr>
      <p:guideLst>
        <p:guide orient="horz" pos="9536"/>
        <p:guide pos="67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ço Reservado para Texto 18">
            <a:extLst>
              <a:ext uri="{FF2B5EF4-FFF2-40B4-BE49-F238E27FC236}">
                <a16:creationId xmlns:a16="http://schemas.microsoft.com/office/drawing/2014/main" id="{D9FA943D-B8FA-1B5C-7D89-84EA1C5547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070" y="3400425"/>
            <a:ext cx="20234275" cy="18002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pt-BR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PROJETO. TEXTO CENTRALIZADO, CAIXA ALTA, NEGRITO, PRETO. TAMANHO DA FONTE: 1 LINHA TAMANHO 72; 2 LINHAS TAMANHO 60; 3 LINHAS, 44 (NÃO ULTRAPASSAR 3 LINHAS DE TÍTULO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4229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B180B644-F7D1-5BB9-DB18-7660E80F2FFB}"/>
              </a:ext>
            </a:extLst>
          </p:cNvPr>
          <p:cNvSpPr/>
          <p:nvPr userDrawn="1"/>
        </p:nvSpPr>
        <p:spPr>
          <a:xfrm>
            <a:off x="0" y="0"/>
            <a:ext cx="21388388" cy="3226144"/>
          </a:xfrm>
          <a:prstGeom prst="rect">
            <a:avLst/>
          </a:prstGeom>
          <a:solidFill>
            <a:srgbClr val="291C58"/>
          </a:solidFill>
          <a:ln w="38100">
            <a:noFill/>
          </a:ln>
          <a:effectLst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502C6F7-D7D6-17F9-BF91-BBA34DBB9682}"/>
              </a:ext>
            </a:extLst>
          </p:cNvPr>
          <p:cNvSpPr/>
          <p:nvPr userDrawn="1"/>
        </p:nvSpPr>
        <p:spPr>
          <a:xfrm>
            <a:off x="0" y="28891134"/>
            <a:ext cx="21388388" cy="1372960"/>
          </a:xfrm>
          <a:prstGeom prst="rect">
            <a:avLst/>
          </a:prstGeom>
          <a:solidFill>
            <a:srgbClr val="291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2E1F63"/>
              </a:solidFill>
            </a:endParaRPr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98FC464F-90B8-C83E-570A-7873C535AE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5529" y="298549"/>
            <a:ext cx="4057412" cy="2455029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8E491886-EE81-6A5C-11DF-D9FACC33003F}"/>
              </a:ext>
            </a:extLst>
          </p:cNvPr>
          <p:cNvSpPr txBox="1"/>
          <p:nvPr userDrawn="1"/>
        </p:nvSpPr>
        <p:spPr>
          <a:xfrm>
            <a:off x="6504812" y="476401"/>
            <a:ext cx="59046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i="0">
                <a:solidFill>
                  <a:schemeClr val="accent1"/>
                </a:solidFill>
                <a:latin typeface="+mj-lt"/>
                <a:ea typeface="Roboto Slab" pitchFamily="2" charset="0"/>
                <a:cs typeface="Poppins" panose="00000500000000000000" pitchFamily="2" charset="0"/>
              </a:rPr>
              <a:t>Identificação do Projeto </a:t>
            </a:r>
            <a:endParaRPr lang="pt-BR" sz="2800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41E8515F-D5D0-5A66-8EF5-D4DFAB8B21FD}"/>
              </a:ext>
            </a:extLst>
          </p:cNvPr>
          <p:cNvSpPr/>
          <p:nvPr userDrawn="1"/>
        </p:nvSpPr>
        <p:spPr>
          <a:xfrm>
            <a:off x="6504812" y="1010154"/>
            <a:ext cx="9733998" cy="16214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A65CB9F-CF5E-ADFF-DC6C-25D286C51DB1}"/>
              </a:ext>
            </a:extLst>
          </p:cNvPr>
          <p:cNvSpPr txBox="1"/>
          <p:nvPr userDrawn="1"/>
        </p:nvSpPr>
        <p:spPr>
          <a:xfrm>
            <a:off x="16994520" y="712899"/>
            <a:ext cx="7664365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 b="1" dirty="0">
                <a:solidFill>
                  <a:srgbClr val="DE1D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pt-BR" sz="11500" dirty="0">
              <a:solidFill>
                <a:srgbClr val="DE1D6F"/>
              </a:solidFill>
            </a:endParaRP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C4BDBCFD-B48C-9353-C015-43BA1389CD91}"/>
              </a:ext>
            </a:extLst>
          </p:cNvPr>
          <p:cNvCxnSpPr>
            <a:cxnSpLocks/>
          </p:cNvCxnSpPr>
          <p:nvPr userDrawn="1"/>
        </p:nvCxnSpPr>
        <p:spPr>
          <a:xfrm>
            <a:off x="541066" y="5488534"/>
            <a:ext cx="20378264" cy="0"/>
          </a:xfrm>
          <a:prstGeom prst="line">
            <a:avLst/>
          </a:prstGeom>
          <a:ln w="76200"/>
          <a:effectLst>
            <a:glow rad="101600">
              <a:schemeClr val="accent1">
                <a:satMod val="175000"/>
                <a:alpha val="44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954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2132427" rtl="0" eaLnBrk="1" latinLnBrk="0" hangingPunct="1">
        <a:lnSpc>
          <a:spcPct val="90000"/>
        </a:lnSpc>
        <a:spcBef>
          <a:spcPct val="0"/>
        </a:spcBef>
        <a:buNone/>
        <a:defRPr sz="10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3107" indent="-533107" algn="l" defTabSz="2132427" rtl="0" eaLnBrk="1" latinLnBrk="0" hangingPunct="1">
        <a:lnSpc>
          <a:spcPct val="90000"/>
        </a:lnSpc>
        <a:spcBef>
          <a:spcPts val="2332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1pPr>
      <a:lvl2pPr marL="1599320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665533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3pPr>
      <a:lvl4pPr marL="3731746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4pPr>
      <a:lvl5pPr marL="4797960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5pPr>
      <a:lvl6pPr marL="5864173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6pPr>
      <a:lvl7pPr marL="6930386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7pPr>
      <a:lvl8pPr marL="7996599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8pPr>
      <a:lvl9pPr marL="9062813" indent="-533107" algn="l" defTabSz="2132427" rtl="0" eaLnBrk="1" latinLnBrk="0" hangingPunct="1">
        <a:lnSpc>
          <a:spcPct val="90000"/>
        </a:lnSpc>
        <a:spcBef>
          <a:spcPts val="1166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66213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2132427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3198640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4pPr>
      <a:lvl5pPr marL="4264853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5pPr>
      <a:lvl6pPr marL="5331066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6pPr>
      <a:lvl7pPr marL="6397280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7pPr>
      <a:lvl8pPr marL="7463493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8pPr>
      <a:lvl9pPr marL="8529706" algn="l" defTabSz="2132427" rtl="0" eaLnBrk="1" latinLnBrk="0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4"/>
          <p:cNvSpPr/>
          <p:nvPr/>
        </p:nvSpPr>
        <p:spPr>
          <a:xfrm>
            <a:off x="10693735" y="8509586"/>
            <a:ext cx="61860" cy="2039815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glow rad="254000">
              <a:schemeClr val="accent1">
                <a:satMod val="175000"/>
                <a:alpha val="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/>
              <a:cs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B8903F9-A86B-AD24-569F-7E36B860BB77}"/>
              </a:ext>
            </a:extLst>
          </p:cNvPr>
          <p:cNvSpPr txBox="1"/>
          <p:nvPr/>
        </p:nvSpPr>
        <p:spPr>
          <a:xfrm>
            <a:off x="300712" y="8985846"/>
            <a:ext cx="10049021" cy="677632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algn="just">
              <a:defRPr sz="3200">
                <a:solidFill>
                  <a:schemeClr val="tx1"/>
                </a:solidFill>
              </a:defRPr>
            </a:lvl1pPr>
          </a:lstStyle>
          <a:p>
            <a:r>
              <a:rPr lang="pt-BR" sz="2800" dirty="0">
                <a:latin typeface="Arial"/>
                <a:cs typeface="Arial"/>
              </a:rPr>
              <a:t>Fonte Arial, cor preto, texto justificado, parágrafo simples. Fonte tamanho de 20 à 32 (todo o documento deve estar com o mesmo tamanho de fonte). Utilize o maior espaço possível da folha. Posicione o nome dos tópicos conforme a necessidade. Pode fazer uso de tabelas, imagens e gráficos em qualquer campo do documento, referenciando a fonte em baixo de cada uma.</a:t>
            </a:r>
          </a:p>
          <a:p>
            <a:endParaRPr lang="pt-BR" sz="2800" dirty="0">
              <a:latin typeface="Arial"/>
              <a:cs typeface="Arial"/>
            </a:endParaRPr>
          </a:p>
          <a:p>
            <a:r>
              <a:rPr lang="pt-BR" sz="2800" dirty="0">
                <a:latin typeface="Arial"/>
                <a:cs typeface="Arial"/>
              </a:rPr>
              <a:t>Colocar aqui uma breve apresentação sobre o assunto do projeto. Algo que explique sobre o tema e mostre sua importância!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latin typeface="Arial"/>
                <a:cs typeface="Arial"/>
              </a:rPr>
              <a:t>Problema (</a:t>
            </a:r>
            <a:r>
              <a:rPr lang="pt-BR" sz="2800" dirty="0" err="1">
                <a:latin typeface="Arial"/>
                <a:cs typeface="Arial"/>
              </a:rPr>
              <a:t>Obs</a:t>
            </a:r>
            <a:r>
              <a:rPr lang="pt-BR" sz="2800" dirty="0">
                <a:latin typeface="Arial"/>
                <a:cs typeface="Arial"/>
              </a:rPr>
              <a:t>: inclua também os ODS relacionados)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latin typeface="Arial"/>
                <a:cs typeface="Arial"/>
              </a:rPr>
              <a:t>Persona</a:t>
            </a:r>
          </a:p>
          <a:p>
            <a:r>
              <a:rPr lang="pt-BR" sz="2800" dirty="0">
                <a:latin typeface="Arial"/>
                <a:cs typeface="Arial"/>
              </a:rPr>
              <a:t>Dica: Retire informações de livros, internet, etc.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8BE48C4-C51C-CF08-FFD8-E0805EBBED09}"/>
              </a:ext>
            </a:extLst>
          </p:cNvPr>
          <p:cNvSpPr txBox="1"/>
          <p:nvPr/>
        </p:nvSpPr>
        <p:spPr>
          <a:xfrm>
            <a:off x="444878" y="18034223"/>
            <a:ext cx="9904314" cy="2485787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BR"/>
            </a:defPPr>
            <a:lvl1pPr algn="just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800" dirty="0"/>
              <a:t> A justificativa deve conter: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Análise de Mercado (oportunidades e ameaças)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Análise da concorrência (quais soluções que existem, que se aproximam da proposta de valor do projeto)</a:t>
            </a:r>
          </a:p>
          <a:p>
            <a:endParaRPr lang="pt-BR" sz="28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224A3E1-7B81-6846-A1E4-333159916D9E}"/>
              </a:ext>
            </a:extLst>
          </p:cNvPr>
          <p:cNvSpPr txBox="1"/>
          <p:nvPr/>
        </p:nvSpPr>
        <p:spPr>
          <a:xfrm>
            <a:off x="11419703" y="13643022"/>
            <a:ext cx="4536872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Colocar aqui uma figura que o grupo julgar necessária para apresentar os resultados, e a validação.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FFA3D12-41B4-39AC-8C10-4384360DDDE7}"/>
              </a:ext>
            </a:extLst>
          </p:cNvPr>
          <p:cNvSpPr txBox="1"/>
          <p:nvPr/>
        </p:nvSpPr>
        <p:spPr>
          <a:xfrm>
            <a:off x="11429192" y="12979683"/>
            <a:ext cx="4612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>
                <a:latin typeface="Arial" panose="020B0604020202020204" pitchFamily="34" charset="0"/>
                <a:cs typeface="Arial" panose="020B0604020202020204" pitchFamily="34" charset="0"/>
              </a:rPr>
              <a:t>Figura 2</a:t>
            </a: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. Colocar a legenda.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B1A3FFE-36A9-0ED2-2298-4BC1B3E3A3C5}"/>
              </a:ext>
            </a:extLst>
          </p:cNvPr>
          <p:cNvSpPr txBox="1"/>
          <p:nvPr/>
        </p:nvSpPr>
        <p:spPr>
          <a:xfrm>
            <a:off x="495381" y="8437620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C2C33EC-2287-F4FF-2F35-3522832905AF}"/>
              </a:ext>
            </a:extLst>
          </p:cNvPr>
          <p:cNvSpPr txBox="1"/>
          <p:nvPr/>
        </p:nvSpPr>
        <p:spPr>
          <a:xfrm>
            <a:off x="595487" y="17309875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JUSTIFICATIVA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A580C7A-0901-2B27-7D09-801D994E48AD}"/>
              </a:ext>
            </a:extLst>
          </p:cNvPr>
          <p:cNvSpPr txBox="1"/>
          <p:nvPr/>
        </p:nvSpPr>
        <p:spPr>
          <a:xfrm>
            <a:off x="346289" y="24323207"/>
            <a:ext cx="9904314" cy="200906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algn="just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800" dirty="0">
                <a:latin typeface="Arial"/>
                <a:cs typeface="Arial"/>
              </a:rPr>
              <a:t>Colocar aqui quais foram os objetivos do grupo, no que se refere ao projeto.</a:t>
            </a:r>
          </a:p>
          <a:p>
            <a:r>
              <a:rPr lang="pt-BR" sz="2800" dirty="0">
                <a:latin typeface="Arial"/>
                <a:cs typeface="Arial"/>
              </a:rPr>
              <a:t>Dica: Comece com verbos: Observar, Conscientizar,  Informar, Construir, Mostrar e Expor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32638923-1F2D-01B1-4B55-18C34C1227A4}"/>
              </a:ext>
            </a:extLst>
          </p:cNvPr>
          <p:cNvSpPr txBox="1"/>
          <p:nvPr/>
        </p:nvSpPr>
        <p:spPr>
          <a:xfrm>
            <a:off x="559347" y="23421724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OBJETIVOS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AF5C1A26-135F-D7B5-62DB-79EDF23F2D5C}"/>
              </a:ext>
            </a:extLst>
          </p:cNvPr>
          <p:cNvSpPr txBox="1"/>
          <p:nvPr/>
        </p:nvSpPr>
        <p:spPr>
          <a:xfrm>
            <a:off x="11125042" y="8430270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RESULTADOS E VALIDAÇÃO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58217273-63A3-BE66-489E-9314CB40E142}"/>
              </a:ext>
            </a:extLst>
          </p:cNvPr>
          <p:cNvSpPr txBox="1"/>
          <p:nvPr/>
        </p:nvSpPr>
        <p:spPr>
          <a:xfrm>
            <a:off x="11067481" y="9483710"/>
            <a:ext cx="9760123" cy="200906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2800" dirty="0">
                <a:solidFill>
                  <a:schemeClr val="tx1"/>
                </a:solidFill>
                <a:latin typeface="Arial"/>
                <a:cs typeface="Arial"/>
              </a:rPr>
              <a:t>Apresentar aqui os resultados obtidos, explicitando, de forma objetiva, as ferramentas e métricas de validação usadas. Dica: usem tabelas, gráficos e as equações mais importantes.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F10C63D2-50D5-8827-1577-4AE663159F1F}"/>
              </a:ext>
            </a:extLst>
          </p:cNvPr>
          <p:cNvSpPr txBox="1"/>
          <p:nvPr/>
        </p:nvSpPr>
        <p:spPr>
          <a:xfrm>
            <a:off x="16385418" y="12977366"/>
            <a:ext cx="4236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>
                <a:latin typeface="Arial" panose="020B0604020202020204" pitchFamily="34" charset="0"/>
                <a:cs typeface="Arial" panose="020B0604020202020204" pitchFamily="34" charset="0"/>
              </a:rPr>
              <a:t>Tabela 2</a:t>
            </a: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. Colocar a legenda.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1A019BC-79AA-11B8-9FF0-8646C0B5FEC1}"/>
              </a:ext>
            </a:extLst>
          </p:cNvPr>
          <p:cNvSpPr txBox="1"/>
          <p:nvPr/>
        </p:nvSpPr>
        <p:spPr>
          <a:xfrm>
            <a:off x="16208705" y="13636572"/>
            <a:ext cx="4618899" cy="3046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2800">
                <a:solidFill>
                  <a:schemeClr val="tx1"/>
                </a:solidFill>
                <a:latin typeface="Arial"/>
                <a:cs typeface="Arial"/>
              </a:rPr>
              <a:t>Colocar aqui uma tabela que o grupo julgar necessária para apresentar os resultados e a validação.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5F954010-37F6-0A8B-B696-EAE8DC66FF21}"/>
              </a:ext>
            </a:extLst>
          </p:cNvPr>
          <p:cNvSpPr txBox="1"/>
          <p:nvPr/>
        </p:nvSpPr>
        <p:spPr>
          <a:xfrm>
            <a:off x="11064332" y="17627982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CONCLUSÃO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3F2A7EA8-9FAB-2015-2B5E-E931F0EE22E2}"/>
              </a:ext>
            </a:extLst>
          </p:cNvPr>
          <p:cNvSpPr txBox="1"/>
          <p:nvPr/>
        </p:nvSpPr>
        <p:spPr>
          <a:xfrm>
            <a:off x="11027857" y="18680088"/>
            <a:ext cx="9862461" cy="200906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BR"/>
            </a:defPPr>
            <a:lvl1pPr algn="just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800"/>
              <a:t>Colocar as conclusões do projeto realizado, sempre remetendo-as aos objetivos do projeto.</a:t>
            </a:r>
          </a:p>
          <a:p>
            <a:endParaRPr lang="pt-BR" sz="2800"/>
          </a:p>
          <a:p>
            <a:r>
              <a:rPr lang="pt-BR" sz="2800"/>
              <a:t>Texto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endParaRPr lang="pt-BR" sz="280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44D9D195-1877-E188-F6D4-B135F76FB6FB}"/>
              </a:ext>
            </a:extLst>
          </p:cNvPr>
          <p:cNvSpPr txBox="1"/>
          <p:nvPr/>
        </p:nvSpPr>
        <p:spPr>
          <a:xfrm>
            <a:off x="11066185" y="21960235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PERSPECTIVAS (OPCIONAL)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4ADBF649-2F6E-A9D7-38A7-2CA25DA0D622}"/>
              </a:ext>
            </a:extLst>
          </p:cNvPr>
          <p:cNvSpPr txBox="1"/>
          <p:nvPr/>
        </p:nvSpPr>
        <p:spPr>
          <a:xfrm>
            <a:off x="11067481" y="22839620"/>
            <a:ext cx="9772510" cy="153233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BR"/>
            </a:defPPr>
            <a:lvl1pPr algn="just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800"/>
              <a:t>Colocar aqui os pontos de melhoria do projeto.</a:t>
            </a:r>
          </a:p>
          <a:p>
            <a:r>
              <a:rPr lang="pt-BR" sz="2800"/>
              <a:t>Texto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endParaRPr lang="pt-BR" sz="2800"/>
          </a:p>
          <a:p>
            <a:r>
              <a:rPr lang="pt-BR" sz="2800"/>
              <a:t>Texto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r>
              <a:rPr lang="pt-BR" sz="2800"/>
              <a:t> </a:t>
            </a:r>
            <a:r>
              <a:rPr lang="pt-BR" sz="2800" err="1"/>
              <a:t>texto</a:t>
            </a:r>
            <a:endParaRPr lang="pt-BR" sz="280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A36B711C-C7B2-9249-29B3-8562AC6F49D9}"/>
              </a:ext>
            </a:extLst>
          </p:cNvPr>
          <p:cNvSpPr txBox="1"/>
          <p:nvPr/>
        </p:nvSpPr>
        <p:spPr>
          <a:xfrm>
            <a:off x="11128423" y="25922555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AGRADECIMENTOS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BF6231CE-3953-1C09-6B74-C4A4A1B938F1}"/>
              </a:ext>
            </a:extLst>
          </p:cNvPr>
          <p:cNvSpPr txBox="1"/>
          <p:nvPr/>
        </p:nvSpPr>
        <p:spPr>
          <a:xfrm>
            <a:off x="11198727" y="26863790"/>
            <a:ext cx="9733444" cy="105560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Colocar aqui o logo (ou nome) das empresas/pessoas que ajudaram/patrocinaram o projeto.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6333F8BE-4F1C-E2FA-0BB0-2702CEA6E815}"/>
              </a:ext>
            </a:extLst>
          </p:cNvPr>
          <p:cNvSpPr txBox="1"/>
          <p:nvPr/>
        </p:nvSpPr>
        <p:spPr>
          <a:xfrm>
            <a:off x="325041" y="3368373"/>
            <a:ext cx="2062936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PROJETO. TEXTO CENTRALIZADO, CAIXA ALTA, NEGRITO, PRETO. TAMANHO DA FONTE: 1 LINHA TAMANHO 60; 2 LINHAS TAMANHO 54; 3 LINHAS, 40 (NÃO ULTRAPASSAR 3 LINHAS DE TÍTULO</a:t>
            </a:r>
            <a:endParaRPr lang="pt-B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4222C22A-AC0C-A082-416E-2FF2BB65FA71}"/>
              </a:ext>
            </a:extLst>
          </p:cNvPr>
          <p:cNvSpPr txBox="1"/>
          <p:nvPr/>
        </p:nvSpPr>
        <p:spPr>
          <a:xfrm>
            <a:off x="652515" y="5827563"/>
            <a:ext cx="100129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>
                <a:latin typeface="Arial" panose="020B0604020202020204" pitchFamily="34" charset="0"/>
                <a:cs typeface="Arial" panose="020B0604020202020204" pitchFamily="34" charset="0"/>
              </a:rPr>
              <a:t>Nome do estudante – RA</a:t>
            </a:r>
          </a:p>
          <a:p>
            <a:r>
              <a:rPr lang="pt-BR" sz="3200">
                <a:latin typeface="Arial" panose="020B0604020202020204" pitchFamily="34" charset="0"/>
                <a:cs typeface="Arial" panose="020B0604020202020204" pitchFamily="34" charset="0"/>
              </a:rPr>
              <a:t>Nome do estudante – RA</a:t>
            </a:r>
          </a:p>
          <a:p>
            <a:r>
              <a:rPr lang="pt-BR" sz="3200">
                <a:latin typeface="Arial" panose="020B0604020202020204" pitchFamily="34" charset="0"/>
                <a:cs typeface="Arial" panose="020B0604020202020204" pitchFamily="34" charset="0"/>
              </a:rPr>
              <a:t>Nome do estudante – RA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6A46B4C2-4C15-F6A0-77F9-550CEAB4518B}"/>
              </a:ext>
            </a:extLst>
          </p:cNvPr>
          <p:cNvSpPr txBox="1"/>
          <p:nvPr/>
        </p:nvSpPr>
        <p:spPr>
          <a:xfrm>
            <a:off x="11090082" y="5832468"/>
            <a:ext cx="100129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>
                <a:latin typeface="Arial" panose="020B0604020202020204" pitchFamily="34" charset="0"/>
                <a:cs typeface="Arial" panose="020B0604020202020204" pitchFamily="34" charset="0"/>
              </a:rPr>
              <a:t>Nome do estudante – RA</a:t>
            </a:r>
          </a:p>
          <a:p>
            <a:r>
              <a:rPr lang="pt-BR" sz="3200">
                <a:latin typeface="Arial" panose="020B0604020202020204" pitchFamily="34" charset="0"/>
                <a:cs typeface="Arial" panose="020B0604020202020204" pitchFamily="34" charset="0"/>
              </a:rPr>
              <a:t>Nome do estudante – RA</a:t>
            </a:r>
          </a:p>
          <a:p>
            <a:r>
              <a:rPr lang="pt-BR" sz="3200">
                <a:latin typeface="Arial" panose="020B0604020202020204" pitchFamily="34" charset="0"/>
                <a:cs typeface="Arial" panose="020B0604020202020204" pitchFamily="34" charset="0"/>
              </a:rPr>
              <a:t>Nome do estudante – RA</a:t>
            </a: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DEFA6181-DA3F-1ADD-5B8F-4D76ACF65523}"/>
              </a:ext>
            </a:extLst>
          </p:cNvPr>
          <p:cNvSpPr txBox="1"/>
          <p:nvPr/>
        </p:nvSpPr>
        <p:spPr>
          <a:xfrm>
            <a:off x="5749115" y="7600821"/>
            <a:ext cx="100129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>
                <a:latin typeface="Arial" panose="020B0604020202020204" pitchFamily="34" charset="0"/>
                <a:cs typeface="Arial" panose="020B0604020202020204" pitchFamily="34" charset="0"/>
              </a:rPr>
              <a:t>Nome do(a) Professor(a) Orientador(a)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025FA237-8E72-FC93-75AA-3824B66B00A4}"/>
              </a:ext>
            </a:extLst>
          </p:cNvPr>
          <p:cNvSpPr txBox="1"/>
          <p:nvPr/>
        </p:nvSpPr>
        <p:spPr>
          <a:xfrm>
            <a:off x="3140759" y="15472803"/>
            <a:ext cx="4315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Figura 1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. Colocar a legenda.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1D038515-A60C-218C-55C0-EFF3DB53EFC1}"/>
              </a:ext>
            </a:extLst>
          </p:cNvPr>
          <p:cNvSpPr txBox="1"/>
          <p:nvPr/>
        </p:nvSpPr>
        <p:spPr>
          <a:xfrm>
            <a:off x="719253" y="15943635"/>
            <a:ext cx="9286768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Colocar aqui uma figura que mostre o protótipo construído. 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2833AFC-5375-73BE-008B-CCF6574FFEDC}"/>
              </a:ext>
            </a:extLst>
          </p:cNvPr>
          <p:cNvSpPr txBox="1"/>
          <p:nvPr/>
        </p:nvSpPr>
        <p:spPr>
          <a:xfrm>
            <a:off x="6777079" y="1175838"/>
            <a:ext cx="9260956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000" dirty="0">
                <a:latin typeface="Arial"/>
                <a:cs typeface="Arial"/>
              </a:rPr>
              <a:t>Código UPX + Grupo XX</a:t>
            </a:r>
          </a:p>
          <a:p>
            <a:r>
              <a:rPr lang="pt-BR" sz="4000" b="1" dirty="0">
                <a:solidFill>
                  <a:srgbClr val="FF0000"/>
                </a:solidFill>
                <a:latin typeface="Arial"/>
                <a:cs typeface="Arial"/>
              </a:rPr>
              <a:t>Exemplo: UP001TAN1 – Grupo 02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B612A37-24E2-8055-F9B6-82D603888BB0}"/>
              </a:ext>
            </a:extLst>
          </p:cNvPr>
          <p:cNvSpPr txBox="1"/>
          <p:nvPr/>
        </p:nvSpPr>
        <p:spPr>
          <a:xfrm>
            <a:off x="698465" y="16894998"/>
            <a:ext cx="555161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dirty="0">
                <a:latin typeface="Arial"/>
                <a:cs typeface="Arial"/>
              </a:rPr>
              <a:t>Fonte: Elaborado pelos autores.​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9174588-5703-F27A-977D-67B79978DD86}"/>
              </a:ext>
            </a:extLst>
          </p:cNvPr>
          <p:cNvSpPr txBox="1"/>
          <p:nvPr/>
        </p:nvSpPr>
        <p:spPr>
          <a:xfrm>
            <a:off x="11510047" y="16905817"/>
            <a:ext cx="394907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>
                <a:latin typeface="Arial"/>
                <a:cs typeface="Arial"/>
              </a:rPr>
              <a:t>Fonte: Elaborado pelos autores.​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EE771D6-589E-F4A3-1D41-3E85615E2BB6}"/>
              </a:ext>
            </a:extLst>
          </p:cNvPr>
          <p:cNvSpPr txBox="1"/>
          <p:nvPr/>
        </p:nvSpPr>
        <p:spPr>
          <a:xfrm>
            <a:off x="16206981" y="16894850"/>
            <a:ext cx="430993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>
                <a:latin typeface="Arial"/>
                <a:cs typeface="Arial"/>
              </a:rPr>
              <a:t>Fonte: Elaborado pelos autores.​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77E06EF-FA38-2999-AD0E-872C27BF7C02}"/>
              </a:ext>
            </a:extLst>
          </p:cNvPr>
          <p:cNvSpPr txBox="1"/>
          <p:nvPr/>
        </p:nvSpPr>
        <p:spPr>
          <a:xfrm>
            <a:off x="559347" y="20148708"/>
            <a:ext cx="9825986" cy="830997"/>
          </a:xfrm>
          <a:prstGeom prst="rect">
            <a:avLst/>
          </a:prstGeom>
          <a:solidFill>
            <a:srgbClr val="2E1F63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PROPOSTA </a:t>
            </a:r>
            <a:r>
              <a:rPr lang="pt-BR" dirty="0"/>
              <a:t>DE SOLUÇÃO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F1F3176-6D54-67C0-C234-BAE077658EE1}"/>
              </a:ext>
            </a:extLst>
          </p:cNvPr>
          <p:cNvSpPr txBox="1"/>
          <p:nvPr/>
        </p:nvSpPr>
        <p:spPr>
          <a:xfrm>
            <a:off x="523892" y="21000209"/>
            <a:ext cx="9904314" cy="207716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algn="just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Proposta de Valor (o que o projeto pretende entregar para o público)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Explicação da solução com foco nos diferenciais</a:t>
            </a:r>
          </a:p>
          <a:p>
            <a:endParaRPr lang="pt-BR" sz="1600" dirty="0"/>
          </a:p>
          <a:p>
            <a:r>
              <a:rPr lang="pt-BR" sz="1600" dirty="0"/>
              <a:t>Dica: Utilizar desenho/esquema da solução</a:t>
            </a:r>
          </a:p>
        </p:txBody>
      </p:sp>
    </p:spTree>
    <p:extLst>
      <p:ext uri="{BB962C8B-B14F-4D97-AF65-F5344CB8AC3E}">
        <p14:creationId xmlns:p14="http://schemas.microsoft.com/office/powerpoint/2010/main" val="39911695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f6ad67d-1b1d-4c73-9dd4-98a4fbcad5a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A894B47E77362449B3110FE52FC1761" ma:contentTypeVersion="16" ma:contentTypeDescription="Crie um novo documento." ma:contentTypeScope="" ma:versionID="a174adf514af0ec3b9bd0eb9e1c0e71e">
  <xsd:schema xmlns:xsd="http://www.w3.org/2001/XMLSchema" xmlns:xs="http://www.w3.org/2001/XMLSchema" xmlns:p="http://schemas.microsoft.com/office/2006/metadata/properties" xmlns:ns3="a3014d1d-f2cc-4095-a524-fddffbc006f1" xmlns:ns4="ff6ad67d-1b1d-4c73-9dd4-98a4fbcad5a6" targetNamespace="http://schemas.microsoft.com/office/2006/metadata/properties" ma:root="true" ma:fieldsID="6ce6fbd86bcd44befd99bda8c56c7cb1" ns3:_="" ns4:_="">
    <xsd:import namespace="a3014d1d-f2cc-4095-a524-fddffbc006f1"/>
    <xsd:import namespace="ff6ad67d-1b1d-4c73-9dd4-98a4fbcad5a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EventHashCode" minOccurs="0"/>
                <xsd:element ref="ns4:MediaServiceGenerationTime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014d1d-f2cc-4095-a524-fddffbc006f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Dica de Compartilhamento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6ad67d-1b1d-4c73-9dd4-98a4fbcad5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738E70-B1B1-4A3C-BB3D-3799789DDC9A}">
  <ds:schemaRefs>
    <ds:schemaRef ds:uri="http://purl.org/dc/terms/"/>
    <ds:schemaRef ds:uri="ff6ad67d-1b1d-4c73-9dd4-98a4fbcad5a6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3014d1d-f2cc-4095-a524-fddffbc006f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BC455D9-37CD-46E7-8021-8644E5D678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F6B089-4EFF-41B7-9EC4-20E73BF0D62B}">
  <ds:schemaRefs>
    <ds:schemaRef ds:uri="a3014d1d-f2cc-4095-a524-fddffbc006f1"/>
    <ds:schemaRef ds:uri="ff6ad67d-1b1d-4c73-9dd4-98a4fbcad5a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TM04033921[[fn=Damasco]]</Template>
  <TotalTime>201</TotalTime>
  <Words>511</Words>
  <Application>Microsoft Office PowerPoint</Application>
  <PresentationFormat>Personalizar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Poppins</vt:lpstr>
      <vt:lpstr>Roboto Slab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Letica Soares</dc:creator>
  <cp:lastModifiedBy>NATALIA ANSELMO MARANGAO MACHADO DE MOURA</cp:lastModifiedBy>
  <cp:revision>9</cp:revision>
  <dcterms:created xsi:type="dcterms:W3CDTF">2017-09-04T15:10:04Z</dcterms:created>
  <dcterms:modified xsi:type="dcterms:W3CDTF">2024-08-21T21:21:24Z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0x0101009A894B47E77362449B3110FE52FC1761</vt:lpwstr>
  </property>
</Properties>
</file>